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67" r:id="rId3"/>
    <p:sldId id="270" r:id="rId4"/>
    <p:sldId id="272" r:id="rId5"/>
    <p:sldId id="273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13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mzos.hr/webObrasci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mzos.hr/webObrasci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zo.gov.hr/istaknute-teme/znanost/znanstvena-infrastruktura/11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p-udruge@mzo.hr" TargetMode="External"/><Relationship Id="rId2" Type="http://schemas.openxmlformats.org/officeDocument/2006/relationships/hyperlink" Target="mailto:np-knjige@mzo.h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pp-obrasci@mzo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06B062F-1A57-40F5-9918-97AF6D58E0D8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r-HR" altLang="en-US" sz="120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456" y="2276872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2100" b="1" dirty="0">
                <a:solidFill>
                  <a:srgbClr val="C00000"/>
                </a:solidFill>
                <a:cs typeface="Tahoma" pitchFamily="34" charset="0"/>
              </a:rPr>
              <a:t>Javni pozivi u području znanosti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050" b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Ivana Prosinečki, </a:t>
            </a:r>
            <a: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dipl. ing.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Uprava za znanost i </a:t>
            </a:r>
            <a:r>
              <a:rPr lang="hr-HR" altLang="sr-Latn-RS" sz="1050" b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tehnologiju</a:t>
            </a:r>
            <a:br>
              <a:rPr lang="hr-HR" altLang="sr-Latn-RS" sz="1050" b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</a:br>
            <a: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/>
            </a:r>
            <a:b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</a:b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A75B-CB6E-452D-9DCB-42E45558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8840"/>
            <a:ext cx="7357349" cy="4392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hr-HR" altLang="sr-Latn-RS" sz="3400" b="1" kern="0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Financijska sredstva dodjeljuju se u sljedećim područjima:</a:t>
            </a:r>
            <a:r>
              <a:rPr lang="hr-HR" altLang="sr-Latn-RS" b="1" kern="0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b="1" kern="0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</a:br>
            <a:endParaRPr lang="hr-HR" altLang="sr-Latn-RS" b="1" kern="0" dirty="0" smtClean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hr-HR" altLang="sr-Latn-RS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KNJIGE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- potpora izdavanju znanstvenih knjiga i visokoškolskih udžbenika</a:t>
            </a:r>
          </a:p>
          <a:p>
            <a:pPr marL="257175" indent="-257175">
              <a:spcAft>
                <a:spcPts val="600"/>
              </a:spcAft>
              <a:buNone/>
              <a:defRPr/>
            </a:pP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   - otkup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znanstvenih knjiga i visokoškolskih 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udžbenika</a:t>
            </a:r>
          </a:p>
          <a:p>
            <a:pPr marL="257175" indent="-257175">
              <a:buNone/>
              <a:defRPr/>
            </a:pPr>
            <a:endParaRPr lang="hr-HR" altLang="sr-Latn-RS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hr-HR" altLang="sr-Latn-RS" b="1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UDRUGE</a:t>
            </a: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- potpora radu znanstvenih i znanstvenostručnih udruga</a:t>
            </a:r>
          </a:p>
          <a:p>
            <a:pPr indent="-1905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obavljanje osnovne 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djelatnosti</a:t>
            </a:r>
          </a:p>
          <a:p>
            <a:pPr indent="-1905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izdavanje znanstvenih časopisa i časopisa za popularizaciju znanosti</a:t>
            </a:r>
          </a:p>
          <a:p>
            <a:pPr indent="-19050">
              <a:buFont typeface="Arial" panose="020B0604020202020204" pitchFamily="34" charset="0"/>
              <a:buChar char="•"/>
              <a:defRPr/>
            </a:pP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priprema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 održavanje znanstvenih i znanstvenostručnih skupova i škola</a:t>
            </a:r>
          </a:p>
          <a:p>
            <a:pPr indent="-19050">
              <a:buFont typeface="Arial" panose="020B0604020202020204" pitchFamily="34" charset="0"/>
              <a:buChar char="•"/>
              <a:defRPr/>
            </a:pP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provedba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programa popularizacije znanosti</a:t>
            </a:r>
          </a:p>
          <a:p>
            <a:pPr indent="-19050">
              <a:buFont typeface="Arial" panose="020B0604020202020204" pitchFamily="34" charset="0"/>
              <a:buChar char="•"/>
              <a:defRPr/>
            </a:pP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članstvo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 međunarodnim znanstvenoistraživačkim 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tijelima	</a:t>
            </a:r>
            <a:endParaRPr lang="hr-HR" altLang="sr-Latn-RS" kern="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0" indent="0">
              <a:buNone/>
              <a:defRPr/>
            </a:pPr>
            <a:endParaRPr lang="hr-HR" altLang="sr-Latn-RS" b="1" kern="0" dirty="0" smtClean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hr-HR" altLang="sr-Latn-RS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Korisnici financijske potpore</a:t>
            </a:r>
            <a:r>
              <a:rPr lang="hr-HR" altLang="sr-Latn-RS" kern="0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:</a:t>
            </a:r>
            <a:r>
              <a:rPr lang="hr-HR" altLang="sr-Latn-RS" kern="0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  <a:endParaRPr lang="hr-HR" altLang="sr-Latn-RS" b="1" kern="0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85725" indent="-85725">
              <a:spcAft>
                <a:spcPts val="600"/>
              </a:spcAft>
              <a:buNone/>
              <a:defRPr/>
            </a:pP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- organizacije </a:t>
            </a:r>
            <a:r>
              <a:rPr lang="hr-HR" altLang="sr-Latn-RS" kern="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civilnoga društva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(znanstvene i znanstvenostručne udruge registrirane 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 </a:t>
            </a:r>
            <a:r>
              <a:rPr lang="hr-HR" altLang="sr-Latn-RS" dirty="0" smtClean="0">
                <a:solidFill>
                  <a:schemeClr val="bg1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.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prema </a:t>
            </a: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Zakonu o </a:t>
            </a:r>
            <a:r>
              <a:rPr lang="hr-HR" altLang="sr-Latn-RS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udrugama</a:t>
            </a: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  <a:r>
              <a:rPr lang="hr-HR" altLang="sr-Latn-RS" kern="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 </a:t>
            </a: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upisane </a:t>
            </a:r>
            <a:r>
              <a:rPr lang="hr-HR" altLang="sr-Latn-RS" kern="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 Registar udruga Republike Hrvatske)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hr-HR" altLang="sr-Latn-RS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- ustanove iz sustava znanstvene djelatnosti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hr-HR" altLang="sr-Latn-RS" kern="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- pravnim </a:t>
            </a:r>
            <a:r>
              <a:rPr lang="hr-HR" altLang="sr-Latn-RS" kern="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osobama registriranima za nakladničku/izdavačku djelatnost</a:t>
            </a:r>
            <a:endParaRPr lang="hr-HR" altLang="sr-Latn-RS" kern="0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7992888" cy="388843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hr-HR" altLang="x-none" sz="19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Javni poziv za financijsku potporu izdavanju znanstvenih knjiga i visokoškolskih udžbenika u tiskanome i elektroničkome </a:t>
            </a:r>
            <a:r>
              <a:rPr lang="hr-HR" altLang="x-none" sz="19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obliku</a:t>
            </a:r>
          </a:p>
          <a:p>
            <a:pPr>
              <a:defRPr/>
            </a:pPr>
            <a:endParaRPr lang="hr-HR" altLang="x-none" sz="1900" b="1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elektronička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 u sustavu </a:t>
            </a:r>
            <a:r>
              <a:rPr lang="hr-HR" altLang="x-none" sz="1900" dirty="0" err="1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webObrasci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 propisanom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obrascu Zahtjeva: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/>
              </a:rPr>
              <a:t>app.mzos.hr/</a:t>
            </a:r>
            <a:r>
              <a:rPr lang="hr-HR" altLang="x-none" sz="1900" dirty="0" err="1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/>
              </a:rPr>
              <a:t>webObrasci</a:t>
            </a:r>
            <a:endParaRPr lang="hr-HR" altLang="x-none" sz="19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zahtjev se podnosi u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tiskanome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ili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elektroničkome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obliku </a:t>
            </a:r>
            <a:r>
              <a:rPr lang="hr-HR" altLang="x-none" sz="1900" dirty="0" smtClean="0">
                <a:solidFill>
                  <a:srgbClr val="002060"/>
                </a:solidFill>
                <a:latin typeface="Calibri" panose="020F0502020204030204" pitchFamily="34" charset="0"/>
                <a:ea typeface="VladaRHSerif Reg" panose="02000000000000000000" charset="-18"/>
                <a:cs typeface="Calibri" panose="020F0502020204030204" pitchFamily="34" charset="0"/>
              </a:rPr>
              <a:t>→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 potpunosti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omogućena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elektronička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</a:t>
            </a:r>
          </a:p>
          <a:p>
            <a:pPr>
              <a:defRPr/>
            </a:pPr>
            <a:endParaRPr lang="hr-HR" altLang="x-none" sz="1900" dirty="0" smtClean="0">
              <a:solidFill>
                <a:srgbClr val="002060"/>
              </a:solidFill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Natječajni postupak i postupak vrednovanja </a:t>
            </a: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zahtjeva: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Kriteriji </a:t>
            </a:r>
            <a:r>
              <a:rPr lang="hr-HR" altLang="x-none" sz="19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za financijsku potporu izdavanju znanstvenih knjiga i visokoškolskih udžbenika u tiskanome i elektroničkome </a:t>
            </a: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obliku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Povjerenstvo </a:t>
            </a:r>
            <a:r>
              <a:rPr lang="hr-HR" altLang="x-none" sz="19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za znanstveno-izdavačku djelatnost </a:t>
            </a:r>
            <a:endParaRPr lang="hr-HR" altLang="x-none" sz="1900" dirty="0" smtClean="0">
              <a:solidFill>
                <a:srgbClr val="002060"/>
              </a:solidFill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19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Obveza izvještavanja:</a:t>
            </a:r>
            <a:endParaRPr lang="hr-HR" altLang="x-none" sz="1900" dirty="0">
              <a:solidFill>
                <a:srgbClr val="002060"/>
              </a:solidFill>
              <a:ea typeface="VladaRHSerif Reg" panose="02000000000000000000" charset="-18"/>
              <a:cs typeface="Tahoma" pitchFamily="34" charset="0"/>
            </a:endParaRPr>
          </a:p>
          <a:p>
            <a:pPr marL="354013" indent="-354013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roku od 12 (13) mjeseci od dana dodjele financijskih sredstava  </a:t>
            </a:r>
          </a:p>
          <a:p>
            <a:pPr>
              <a:defRPr/>
            </a:pPr>
            <a:endParaRPr lang="hr-HR" altLang="x-none" sz="19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05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208912" cy="453650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r-HR" altLang="x-none" sz="2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Javni poziv </a:t>
            </a:r>
            <a:r>
              <a:rPr lang="hr-HR" altLang="x-none" sz="21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</a:t>
            </a:r>
            <a:r>
              <a:rPr lang="hr-HR" altLang="x-none" sz="2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otkup znanstvenih knjiga i visokoškolskih udžbenika </a:t>
            </a:r>
            <a:endParaRPr lang="hr-HR" altLang="x-none" sz="2100" b="1" dirty="0" smtClean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2100" b="1" dirty="0" smtClean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ahtjev i obvezujući prilozi </a:t>
            </a: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Calibri" panose="020F0502020204030204" pitchFamily="34" charset="0"/>
              </a:rPr>
              <a:t>→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u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tiskanome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obliku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iskaz interesa knjižnica iz sustava znanosti i visokog obrazovanja prema naslovima i broju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knjiga</a:t>
            </a:r>
          </a:p>
          <a:p>
            <a:pPr>
              <a:defRPr/>
            </a:pPr>
            <a:endParaRPr lang="hr-HR" altLang="x-none" sz="21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Natječajni postupak i postupak vrednovanja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zahtjeva: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Povjerenstvo </a:t>
            </a: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znanstveno-izdavačku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djelatnost</a:t>
            </a:r>
          </a:p>
          <a:p>
            <a:pPr>
              <a:defRPr/>
            </a:pPr>
            <a:endParaRPr lang="hr-HR" altLang="x-none" sz="21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Obavijest o rezultatima:</a:t>
            </a:r>
            <a:endParaRPr lang="hr-HR" altLang="x-none" sz="21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lista naslova prihvatljivih za otkup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</a:t>
            </a:r>
            <a:r>
              <a:rPr lang="it-IT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spostav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a </a:t>
            </a:r>
            <a:r>
              <a:rPr lang="it-IT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e-račun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a</a:t>
            </a:r>
            <a:r>
              <a:rPr lang="it-IT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koji </a:t>
            </a:r>
            <a:r>
              <a:rPr lang="it-IT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se šalje u servis FINA-e </a:t>
            </a:r>
            <a:endParaRPr lang="hr-HR" altLang="x-none" sz="21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21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Obveza izvještavanja:</a:t>
            </a:r>
          </a:p>
          <a:p>
            <a:pPr marL="354013" indent="-354013">
              <a:buFont typeface="Arial" panose="020B0604020202020204" pitchFamily="34" charset="0"/>
              <a:buChar char="•"/>
              <a:defRPr/>
            </a:pP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dokazi </a:t>
            </a: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 otpremi otkupljenih knjiga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knjižnicama </a:t>
            </a:r>
            <a:r>
              <a:rPr lang="hr-HR" altLang="x-none" sz="2100" dirty="0" smtClean="0">
                <a:solidFill>
                  <a:srgbClr val="002060"/>
                </a:solidFill>
                <a:ea typeface="VladaRHSerif Reg" panose="02000000000000000000" charset="-18"/>
                <a:cs typeface="Calibri" panose="020F0502020204030204" pitchFamily="34" charset="0"/>
              </a:rPr>
              <a:t>→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ovjerena </a:t>
            </a:r>
            <a:r>
              <a:rPr lang="hr-HR" altLang="x-none" sz="2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knjiga pošte ili </a:t>
            </a:r>
            <a:r>
              <a:rPr lang="hr-HR" altLang="x-none" sz="21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otpremnica</a:t>
            </a:r>
            <a:endParaRPr lang="hr-HR" altLang="x-none" sz="21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43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7992888" cy="388843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hr-HR" altLang="x-none" sz="19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Javni poziv za </a:t>
            </a:r>
            <a:r>
              <a:rPr lang="hr-HR" altLang="x-none" sz="19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f</a:t>
            </a:r>
            <a:r>
              <a:rPr lang="pl-PL" altLang="x-none" sz="19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inancijsku </a:t>
            </a:r>
            <a:r>
              <a:rPr lang="pl-PL" altLang="x-none" sz="19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potporu radu znanstvenih i znanstvenostručnih udruga</a:t>
            </a:r>
            <a:endParaRPr lang="hr-HR" altLang="x-none" sz="1900" b="1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19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Prijava: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elektronička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 u sustavu </a:t>
            </a:r>
            <a:r>
              <a:rPr lang="hr-HR" altLang="x-none" sz="1900" dirty="0" err="1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webObrasci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 propisanom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obrascu Zahtjeva: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/>
              </a:rPr>
              <a:t>app.mzos.hr/</a:t>
            </a:r>
            <a:r>
              <a:rPr lang="hr-HR" altLang="x-none" sz="1900" dirty="0" err="1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/>
              </a:rPr>
              <a:t>webObrasci</a:t>
            </a:r>
            <a:endParaRPr lang="hr-HR" altLang="x-none" sz="19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zahtjev se podnosi u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tiskanome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ili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elektroničkome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obliku </a:t>
            </a:r>
            <a:r>
              <a:rPr lang="hr-HR" altLang="x-none" sz="1900" dirty="0" smtClean="0">
                <a:solidFill>
                  <a:srgbClr val="002060"/>
                </a:solidFill>
                <a:latin typeface="Calibri" panose="020F0502020204030204" pitchFamily="34" charset="0"/>
                <a:ea typeface="VladaRHSerif Reg" panose="02000000000000000000" charset="-18"/>
                <a:cs typeface="Calibri" panose="020F0502020204030204" pitchFamily="34" charset="0"/>
              </a:rPr>
              <a:t>→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 potpunosti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omogućena </a:t>
            </a:r>
            <a:r>
              <a:rPr lang="hr-HR" altLang="x-none" sz="19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elektronička </a:t>
            </a: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prijava</a:t>
            </a:r>
          </a:p>
          <a:p>
            <a:pPr>
              <a:defRPr/>
            </a:pPr>
            <a:endParaRPr lang="hr-HR" altLang="x-none" sz="1900" dirty="0" smtClean="0">
              <a:solidFill>
                <a:srgbClr val="002060"/>
              </a:solidFill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Natječajni postupak i postupak vrednovanja </a:t>
            </a: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zahtjeva: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Povjerenstvo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elementi koji se uzimaju u obzir u postupku ocjenjivanja propisani Javnim pozivom </a:t>
            </a:r>
          </a:p>
          <a:p>
            <a:pPr>
              <a:defRPr/>
            </a:pPr>
            <a:endParaRPr lang="hr-HR" altLang="x-none" sz="19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9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Obveza izvještavanja:</a:t>
            </a:r>
            <a:endParaRPr lang="hr-HR" altLang="x-none" sz="1900" dirty="0">
              <a:solidFill>
                <a:srgbClr val="002060"/>
              </a:solidFill>
              <a:ea typeface="VladaRHSerif Reg" panose="02000000000000000000" charset="-18"/>
              <a:cs typeface="Tahoma" pitchFamily="34" charset="0"/>
            </a:endParaRPr>
          </a:p>
          <a:p>
            <a:pPr marL="354013" indent="-354013">
              <a:buFont typeface="Arial" panose="020B0604020202020204" pitchFamily="34" charset="0"/>
              <a:buChar char="•"/>
              <a:defRPr/>
            </a:pPr>
            <a:r>
              <a:rPr lang="hr-HR" altLang="x-none" sz="19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do 1. ožujka iduće godine</a:t>
            </a:r>
            <a:endParaRPr lang="hr-HR" altLang="x-none" sz="19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19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3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49730" y="2910678"/>
            <a:ext cx="2149177" cy="7707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Izdavanje - Znanstvene </a:t>
            </a:r>
            <a:r>
              <a:rPr lang="hr-HR" sz="1100" b="1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knjige i visokoškolski </a:t>
            </a: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udžbenici </a:t>
            </a: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4639" y="3968461"/>
            <a:ext cx="2238093" cy="4698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algn="ctr"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Otkup </a:t>
            </a:r>
            <a:r>
              <a:rPr lang="hr-HR" sz="1100" b="1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- Znanstvene knjige i visokoškolski udžbenici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30167" y="4800088"/>
            <a:ext cx="1444228" cy="3393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6345" y="3048787"/>
            <a:ext cx="1545431" cy="2477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1.500.000,00 €</a:t>
            </a: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7536" y="3968461"/>
            <a:ext cx="1544240" cy="2815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130.000,00 €</a:t>
            </a: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9441" y="4904564"/>
            <a:ext cx="1532334" cy="2348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1.000.000,00 €</a:t>
            </a: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4896" y="1827691"/>
            <a:ext cx="5968314" cy="4728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Financiranje:</a:t>
            </a:r>
            <a:endParaRPr lang="hr-HR" sz="1600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36345" y="3296029"/>
            <a:ext cx="1545431" cy="5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1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nije ograničeno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36345" y="4250018"/>
            <a:ext cx="1545431" cy="5500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1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nije ograničeno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49441" y="5145369"/>
            <a:ext cx="1532334" cy="551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1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22826" y="2500123"/>
            <a:ext cx="1469231" cy="4262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Okvirni plan za udruge:</a:t>
            </a:r>
            <a:endParaRPr lang="hr-HR" sz="1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62789" y="3033200"/>
            <a:ext cx="1446610" cy="262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160.000,00 €</a:t>
            </a:r>
            <a:endParaRPr lang="hr-HR" sz="1100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65169" y="3968461"/>
            <a:ext cx="1444229" cy="281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25.000,00 €</a:t>
            </a:r>
            <a:endParaRPr lang="hr-HR" sz="1100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65169" y="4904563"/>
            <a:ext cx="1468041" cy="240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800.000,00 €</a:t>
            </a:r>
            <a:endParaRPr lang="hr-HR" sz="1100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63980" y="3296029"/>
            <a:ext cx="1445419" cy="567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100" b="1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30</a:t>
            </a:r>
            <a:endParaRPr lang="hr-HR" sz="1100" b="1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65169" y="4250020"/>
            <a:ext cx="1444229" cy="550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broj </a:t>
            </a:r>
            <a:r>
              <a:rPr lang="hr-HR" sz="1100" i="1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izdanih računa</a:t>
            </a:r>
            <a:endParaRPr lang="hr-HR" sz="1100" i="1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hr-HR" sz="1100" b="1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10</a:t>
            </a:r>
            <a:endParaRPr lang="hr-HR" sz="1100" b="1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65170" y="5145368"/>
            <a:ext cx="1469231" cy="531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100" i="1" dirty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100" b="1" dirty="0" smtClean="0">
                <a:solidFill>
                  <a:srgbClr val="000000"/>
                </a:solidFill>
                <a:latin typeface="+mj-lt"/>
                <a:ea typeface="VladaRHSerif Reg" panose="02000000000000000000" charset="-18"/>
                <a:cs typeface="Tahoma" panose="020B0604030504040204" pitchFamily="34" charset="0"/>
              </a:rPr>
              <a:t>125</a:t>
            </a:r>
            <a:endParaRPr lang="hr-HR" sz="1100" b="1" dirty="0">
              <a:solidFill>
                <a:srgbClr val="000000"/>
              </a:solidFill>
              <a:latin typeface="+mj-lt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55556" y="2500123"/>
            <a:ext cx="1907007" cy="4247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Sredstva osigurana u </a:t>
            </a:r>
            <a:br>
              <a:rPr lang="hr-HR" altLang="x-none" sz="1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</a:br>
            <a:r>
              <a:rPr lang="hr-HR" altLang="x-none" sz="11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Državnom proračunu:</a:t>
            </a:r>
            <a:endParaRPr lang="hr-HR" altLang="x-none" sz="11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257" y="5032124"/>
            <a:ext cx="22041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Rad znanstvenih </a:t>
            </a:r>
            <a:r>
              <a:rPr lang="pl-PL" sz="1100" b="1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 znanstvenostručnih udruga</a:t>
            </a:r>
            <a:endParaRPr lang="hr-HR" sz="11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8143103" cy="36115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altLang="x-none" sz="14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Trajanje javnog poziva, objava rezultata:</a:t>
            </a:r>
            <a:br>
              <a:rPr lang="hr-HR" altLang="x-none" sz="14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</a:br>
            <a:endParaRPr lang="hr-HR" altLang="x-none" sz="1400" b="1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Izdavanje - Znanstvene </a:t>
            </a:r>
            <a:r>
              <a:rPr lang="hr-HR" altLang="x-none" sz="1400" b="1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knjige i visokoškolski udžbenici</a:t>
            </a:r>
          </a:p>
          <a:p>
            <a:pPr marL="266700">
              <a:defRPr/>
            </a:pPr>
            <a:r>
              <a:rPr lang="hr-HR" altLang="x-none" sz="14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Raspisivanje </a:t>
            </a:r>
            <a:r>
              <a:rPr lang="hr-HR" altLang="x-none" sz="14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javnog </a:t>
            </a:r>
            <a:r>
              <a:rPr lang="hr-HR" altLang="x-none" sz="14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poziva: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  <a:r>
              <a:rPr lang="hr-HR" altLang="x-none" sz="14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II. kvartal </a:t>
            </a:r>
            <a:r>
              <a:rPr lang="hr-HR" altLang="x-none" sz="14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2024. </a:t>
            </a:r>
            <a:r>
              <a:rPr lang="hr-HR" altLang="x-none" sz="14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godine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/ Objava rezultata: III. kvartal 2024. godine</a:t>
            </a: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Otkup </a:t>
            </a:r>
            <a:r>
              <a:rPr lang="hr-HR" altLang="x-none" sz="1400" b="1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- Znanstvene knjige i visokoškolski udžbenici</a:t>
            </a:r>
          </a:p>
          <a:p>
            <a:pPr marL="266700"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Javni poziv raspisan: I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. kvartal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2024. godine / 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Objava rezultata: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2024. godine</a:t>
            </a:r>
            <a:endParaRPr lang="hr-HR" altLang="x-none" sz="1400" b="1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Znanstvene i znanstvenostručne udruge</a:t>
            </a:r>
          </a:p>
          <a:p>
            <a:pPr marL="266700">
              <a:defRPr/>
            </a:pPr>
            <a:r>
              <a:rPr lang="hr-HR" altLang="x-none" sz="14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Raspisivanje </a:t>
            </a:r>
            <a:r>
              <a:rPr lang="hr-HR" altLang="x-none" sz="14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javnog poziva: II. kvartal </a:t>
            </a:r>
            <a:r>
              <a:rPr lang="hr-HR" altLang="x-none" sz="1400" dirty="0" smtClean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2024. </a:t>
            </a:r>
            <a:r>
              <a:rPr lang="hr-HR" altLang="x-none" sz="1400" dirty="0">
                <a:solidFill>
                  <a:srgbClr val="002060"/>
                </a:solidFill>
                <a:ea typeface="VladaRHSerif Reg" panose="02000000000000000000" charset="-18"/>
                <a:cs typeface="Tahoma" pitchFamily="34" charset="0"/>
              </a:rPr>
              <a:t>godine / Objava rezultata: III. kvartal 2024. godine</a:t>
            </a:r>
          </a:p>
          <a:p>
            <a:pPr>
              <a:defRPr/>
            </a:pPr>
            <a:endParaRPr lang="hr-HR" altLang="x-none" sz="14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4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Mrežna stranica s detaljnim obavijestima </a:t>
            </a:r>
            <a:r>
              <a:rPr lang="hr-HR" altLang="x-none" sz="14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i </a:t>
            </a:r>
            <a:r>
              <a:rPr lang="hr-HR" altLang="x-none" sz="14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pravodobnim informacijama:</a:t>
            </a:r>
            <a:endParaRPr lang="hr-HR" altLang="x-none" sz="1400" b="1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400" i="1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 action="ppaction://hlinkfile"/>
              </a:rPr>
              <a:t>mzo.gov.hr/istaknute-teme/znanost/znanstvena-infrastruktura/118  </a:t>
            </a:r>
            <a:endParaRPr lang="hr-HR" altLang="x-none" sz="1400" i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1400" b="1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endParaRPr lang="hr-H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7719757" cy="39604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altLang="x-none" sz="16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Kontakt e-mail adrese za upite:</a:t>
            </a:r>
            <a:endParaRPr lang="hr-HR" altLang="x-none" sz="1600" b="1" dirty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2"/>
              </a:rPr>
              <a:t>np-knjige@mzo.hr</a:t>
            </a:r>
            <a:endParaRPr lang="hr-HR" altLang="x-none" sz="16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3"/>
              </a:rPr>
              <a:t>np-udruge@mzo.hr</a:t>
            </a:r>
            <a:endParaRPr lang="hr-HR" altLang="x-none" sz="16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sz="1600" dirty="0" smtClean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6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Kontakt e-mail </a:t>
            </a:r>
            <a:r>
              <a:rPr lang="hr-HR" altLang="x-none" sz="16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adresa za tehničku podršku:</a:t>
            </a:r>
            <a:endParaRPr lang="hr-HR" altLang="x-none" sz="16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sz="16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  <a:hlinkClick r:id="rId4"/>
              </a:rPr>
              <a:t>app-obrasci@mzo.hr</a:t>
            </a:r>
            <a:r>
              <a:rPr lang="hr-HR" altLang="x-none" sz="16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 </a:t>
            </a:r>
          </a:p>
          <a:p>
            <a:pPr>
              <a:defRPr/>
            </a:pPr>
            <a:endParaRPr lang="hr-HR" altLang="x-none" sz="1600" b="1" dirty="0" smtClean="0">
              <a:solidFill>
                <a:srgbClr val="C0000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sz="16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Ustrojstvena </a:t>
            </a:r>
            <a:r>
              <a:rPr lang="hr-HR" altLang="x-none" sz="1600" b="1" dirty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jedinica </a:t>
            </a:r>
            <a:r>
              <a:rPr lang="hr-HR" altLang="x-none" sz="1600" b="1" dirty="0" smtClean="0">
                <a:solidFill>
                  <a:srgbClr val="C0000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Ministarstva znanosti i obrazovanja nadležna za provedbu javnih poziva: </a:t>
            </a:r>
          </a:p>
          <a:p>
            <a:pPr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Uprava 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znanost i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tehnologiju</a:t>
            </a:r>
          </a:p>
          <a:p>
            <a:pPr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Sektor 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znanstveni sustav i tehnološki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razvoj</a:t>
            </a:r>
          </a:p>
          <a:p>
            <a:pPr>
              <a:defRPr/>
            </a:pP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Služba </a:t>
            </a:r>
            <a:r>
              <a:rPr lang="hr-HR" altLang="x-none" sz="1400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upravljanje i unaprjeđenje znanstvenoistraživačke </a:t>
            </a:r>
            <a:r>
              <a:rPr lang="hr-HR" altLang="x-none" sz="1400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djelatnosti</a:t>
            </a:r>
          </a:p>
          <a:p>
            <a:pPr>
              <a:defRPr/>
            </a:pPr>
            <a:r>
              <a:rPr lang="hr-HR" altLang="x-none" sz="1400" b="1" dirty="0" smtClean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Odjel </a:t>
            </a:r>
            <a:r>
              <a:rPr lang="hr-HR" altLang="x-none" sz="1400" b="1" dirty="0">
                <a:solidFill>
                  <a:srgbClr val="002060"/>
                </a:solidFill>
                <a:latin typeface="+mj-lt"/>
                <a:ea typeface="VladaRHSerif Reg" panose="02000000000000000000" charset="-18"/>
                <a:cs typeface="Tahoma" pitchFamily="34" charset="0"/>
              </a:rPr>
              <a:t>za poslovanje i popularizaciju znanosti i tehnologije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hr-HR" altLang="x-none" sz="1600" dirty="0">
              <a:solidFill>
                <a:srgbClr val="002060"/>
              </a:solidFill>
              <a:latin typeface="+mj-lt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688</TotalTime>
  <Words>583</Words>
  <Application>Microsoft Office PowerPoint</Application>
  <PresentationFormat>On-screen Show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Verdana</vt:lpstr>
      <vt:lpstr>VladaRHSerif Reg</vt:lpstr>
      <vt:lpstr>Wingdings</vt:lpstr>
      <vt:lpstr>Profile</vt:lpstr>
      <vt:lpstr> Javni pozivi u području znanosti       Ivana Prosinečki, dipl. ing. Uprava za znanost i tehnologiju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RH-TDU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ažurirano 17-1-2018</dc:creator>
  <cp:lastModifiedBy>Ivana Prosinečki</cp:lastModifiedBy>
  <cp:revision>60</cp:revision>
  <cp:lastPrinted>1601-01-01T00:00:00Z</cp:lastPrinted>
  <dcterms:created xsi:type="dcterms:W3CDTF">2008-10-07T08:14:54Z</dcterms:created>
  <dcterms:modified xsi:type="dcterms:W3CDTF">2024-03-21T14:34:44Z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